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7" r:id="rId4"/>
  </p:sldIdLst>
  <p:sldSz cx="9144000" cy="6858000" type="screen4x3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6F5F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732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49D355-16BD-4E45-BD9A-5EA878CF7CBD}" type="datetimeFigureOut">
              <a:rPr lang="it-IT" smtClean="0"/>
              <a:t>24/04/2015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A41E1B-4F70-4964-A407-84C68BE8251C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49D355-16BD-4E45-BD9A-5EA878CF7CBD}" type="datetimeFigureOut">
              <a:rPr lang="it-IT" smtClean="0"/>
              <a:t>24/04/2015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A41E1B-4F70-4964-A407-84C68BE8251C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49D355-16BD-4E45-BD9A-5EA878CF7CBD}" type="datetimeFigureOut">
              <a:rPr lang="it-IT" smtClean="0"/>
              <a:t>24/04/2015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A41E1B-4F70-4964-A407-84C68BE8251C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49D355-16BD-4E45-BD9A-5EA878CF7CBD}" type="datetimeFigureOut">
              <a:rPr lang="it-IT" smtClean="0"/>
              <a:t>24/04/2015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A41E1B-4F70-4964-A407-84C68BE8251C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49D355-16BD-4E45-BD9A-5EA878CF7CBD}" type="datetimeFigureOut">
              <a:rPr lang="it-IT" smtClean="0"/>
              <a:t>24/04/2015</a:t>
            </a:fld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A41E1B-4F70-4964-A407-84C68BE8251C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49D355-16BD-4E45-BD9A-5EA878CF7CBD}" type="datetimeFigureOut">
              <a:rPr lang="it-IT" smtClean="0"/>
              <a:t>24/04/2015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A41E1B-4F70-4964-A407-84C68BE8251C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49D355-16BD-4E45-BD9A-5EA878CF7CBD}" type="datetimeFigureOut">
              <a:rPr lang="it-IT" smtClean="0"/>
              <a:t>24/04/2015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A41E1B-4F70-4964-A407-84C68BE8251C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49D355-16BD-4E45-BD9A-5EA878CF7CBD}" type="datetimeFigureOut">
              <a:rPr lang="it-IT" smtClean="0"/>
              <a:t>24/04/2015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A41E1B-4F70-4964-A407-84C68BE8251C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49D355-16BD-4E45-BD9A-5EA878CF7CBD}" type="datetimeFigureOut">
              <a:rPr lang="it-IT" smtClean="0"/>
              <a:t>24/04/2015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A41E1B-4F70-4964-A407-84C68BE8251C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49D355-16BD-4E45-BD9A-5EA878CF7CBD}" type="datetimeFigureOut">
              <a:rPr lang="it-IT" smtClean="0"/>
              <a:t>24/04/2015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A41E1B-4F70-4964-A407-84C68BE8251C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49D355-16BD-4E45-BD9A-5EA878CF7CBD}" type="datetimeFigureOut">
              <a:rPr lang="it-IT" smtClean="0"/>
              <a:t>24/04/2015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A41E1B-4F70-4964-A407-84C68BE8251C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F49D355-16BD-4E45-BD9A-5EA878CF7CBD}" type="datetimeFigureOut">
              <a:rPr lang="it-IT" smtClean="0"/>
              <a:t>24/04/2015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7A41E1B-4F70-4964-A407-84C68BE8251C}" type="slidenum">
              <a:rPr lang="it-IT" smtClean="0"/>
              <a:t>‹N›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1916833"/>
            <a:ext cx="7772400" cy="1683618"/>
          </a:xfrm>
        </p:spPr>
        <p:txBody>
          <a:bodyPr>
            <a:normAutofit/>
          </a:bodyPr>
          <a:lstStyle/>
          <a:p>
            <a:r>
              <a:rPr lang="it-IT" b="1" dirty="0"/>
              <a:t>Progettazione e certificazione delle competenze </a:t>
            </a:r>
            <a:r>
              <a:rPr lang="it-IT" b="1" dirty="0" smtClean="0"/>
              <a:t>trasversali</a:t>
            </a:r>
            <a:endParaRPr lang="it-IT" dirty="0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it-IT" dirty="0" smtClean="0"/>
              <a:t>Scuole Secondarie di secondo grado</a:t>
            </a:r>
            <a:endParaRPr lang="it-IT" dirty="0"/>
          </a:p>
        </p:txBody>
      </p:sp>
      <p:sp>
        <p:nvSpPr>
          <p:cNvPr id="4" name="Rettangolo 3"/>
          <p:cNvSpPr/>
          <p:nvPr/>
        </p:nvSpPr>
        <p:spPr>
          <a:xfrm>
            <a:off x="733896" y="4725144"/>
            <a:ext cx="752520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ct val="20000"/>
              </a:spcBef>
            </a:pPr>
            <a:r>
              <a:rPr lang="it-IT" sz="3200" dirty="0">
                <a:solidFill>
                  <a:schemeClr val="tx1">
                    <a:tint val="75000"/>
                  </a:schemeClr>
                </a:solidFill>
              </a:rPr>
              <a:t>Natta, Turoldo, </a:t>
            </a:r>
            <a:r>
              <a:rPr lang="it-IT" sz="3200" dirty="0" err="1">
                <a:solidFill>
                  <a:schemeClr val="tx1">
                    <a:tint val="75000"/>
                  </a:schemeClr>
                </a:solidFill>
              </a:rPr>
              <a:t>Paleocapa</a:t>
            </a:r>
            <a:r>
              <a:rPr lang="it-IT" sz="3200" dirty="0">
                <a:solidFill>
                  <a:schemeClr val="tx1">
                    <a:tint val="75000"/>
                  </a:schemeClr>
                </a:solidFill>
              </a:rPr>
              <a:t>, </a:t>
            </a:r>
            <a:r>
              <a:rPr lang="it-IT" sz="3200" dirty="0" err="1">
                <a:solidFill>
                  <a:schemeClr val="tx1">
                    <a:tint val="75000"/>
                  </a:schemeClr>
                </a:solidFill>
              </a:rPr>
              <a:t>Maironi</a:t>
            </a:r>
            <a:r>
              <a:rPr lang="it-IT" sz="3200" dirty="0">
                <a:solidFill>
                  <a:schemeClr val="tx1">
                    <a:tint val="75000"/>
                  </a:schemeClr>
                </a:solidFill>
              </a:rPr>
              <a:t> da Ponte</a:t>
            </a:r>
          </a:p>
        </p:txBody>
      </p:sp>
    </p:spTree>
    <p:extLst>
      <p:ext uri="{BB962C8B-B14F-4D97-AF65-F5344CB8AC3E}">
        <p14:creationId xmlns:p14="http://schemas.microsoft.com/office/powerpoint/2010/main" val="16038059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www.dakarhotelvasto.it/wp-content/uploads/2014/04/vacanze-al-mare-sanremo.jpg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2625"/>
                    </a14:imgEffect>
                    <a14:imgEffect>
                      <a14:saturation sat="55000"/>
                    </a14:imgEffect>
                    <a14:imgEffect>
                      <a14:brightnessContrast bright="1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476671"/>
            <a:ext cx="8640960" cy="6120679"/>
          </a:xfrm>
          <a:prstGeom prst="rect">
            <a:avLst/>
          </a:prstGeom>
          <a:noFill/>
          <a:effectLst>
            <a:glow rad="228600">
              <a:schemeClr val="accent1">
                <a:satMod val="175000"/>
                <a:alpha val="40000"/>
              </a:schemeClr>
            </a:glow>
            <a:softEdge rad="381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Freccia in su 1"/>
          <p:cNvSpPr/>
          <p:nvPr/>
        </p:nvSpPr>
        <p:spPr>
          <a:xfrm rot="8316059">
            <a:off x="4287237" y="2405654"/>
            <a:ext cx="1080120" cy="2160240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3" name="Rettangolo arrotondato 2"/>
          <p:cNvSpPr/>
          <p:nvPr/>
        </p:nvSpPr>
        <p:spPr>
          <a:xfrm>
            <a:off x="5580112" y="4365104"/>
            <a:ext cx="2736304" cy="1512168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2800" b="1" dirty="0" smtClean="0">
                <a:solidFill>
                  <a:schemeClr val="tx2">
                    <a:lumMod val="75000"/>
                  </a:schemeClr>
                </a:solidFill>
              </a:rPr>
              <a:t>L’azione</a:t>
            </a:r>
          </a:p>
          <a:p>
            <a:pPr algn="ctr"/>
            <a:r>
              <a:rPr lang="it-IT" sz="2800" b="1" dirty="0" smtClean="0">
                <a:solidFill>
                  <a:schemeClr val="tx2">
                    <a:lumMod val="75000"/>
                  </a:schemeClr>
                </a:solidFill>
              </a:rPr>
              <a:t>La realizzazione</a:t>
            </a:r>
            <a:endParaRPr lang="it-IT" sz="2800" b="1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4" name="Rettangolo arrotondato 3"/>
          <p:cNvSpPr/>
          <p:nvPr/>
        </p:nvSpPr>
        <p:spPr>
          <a:xfrm>
            <a:off x="835968" y="917104"/>
            <a:ext cx="3087960" cy="1512168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2800" b="1" dirty="0" smtClean="0">
                <a:solidFill>
                  <a:schemeClr val="tx2">
                    <a:lumMod val="75000"/>
                  </a:schemeClr>
                </a:solidFill>
              </a:rPr>
              <a:t>La ricerca</a:t>
            </a:r>
          </a:p>
          <a:p>
            <a:pPr algn="ctr"/>
            <a:r>
              <a:rPr lang="it-IT" sz="2800" b="1" dirty="0" smtClean="0">
                <a:solidFill>
                  <a:schemeClr val="tx2">
                    <a:lumMod val="75000"/>
                  </a:schemeClr>
                </a:solidFill>
              </a:rPr>
              <a:t>La progettazione</a:t>
            </a:r>
            <a:endParaRPr lang="it-IT" sz="2800" b="1" dirty="0">
              <a:solidFill>
                <a:schemeClr val="tx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276964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2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sellaDiTesto 3"/>
          <p:cNvSpPr txBox="1"/>
          <p:nvPr/>
        </p:nvSpPr>
        <p:spPr>
          <a:xfrm>
            <a:off x="1101888" y="1502782"/>
            <a:ext cx="7488832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000" b="1" dirty="0" smtClean="0">
                <a:solidFill>
                  <a:schemeClr val="tx2">
                    <a:lumMod val="75000"/>
                  </a:schemeClr>
                </a:solidFill>
              </a:rPr>
              <a:t>Sono diverse le materie, la programmazione, le ore per materia</a:t>
            </a:r>
          </a:p>
          <a:p>
            <a:r>
              <a:rPr lang="it-IT" sz="2000" b="1" dirty="0" smtClean="0">
                <a:solidFill>
                  <a:schemeClr val="tx2">
                    <a:lumMod val="75000"/>
                  </a:schemeClr>
                </a:solidFill>
              </a:rPr>
              <a:t>È già difficile nella stessa scuola mettersi d’accordo tra indirizzi diversi</a:t>
            </a:r>
          </a:p>
          <a:p>
            <a:r>
              <a:rPr lang="it-IT" sz="2000" b="1" dirty="0" smtClean="0">
                <a:solidFill>
                  <a:schemeClr val="tx2">
                    <a:lumMod val="75000"/>
                  </a:schemeClr>
                </a:solidFill>
              </a:rPr>
              <a:t>Nel consiglio di classe c’è </a:t>
            </a:r>
            <a:r>
              <a:rPr lang="it-IT" sz="2000" b="1" smtClean="0">
                <a:solidFill>
                  <a:schemeClr val="tx2">
                    <a:lumMod val="75000"/>
                  </a:schemeClr>
                </a:solidFill>
              </a:rPr>
              <a:t>sempre </a:t>
            </a:r>
            <a:r>
              <a:rPr lang="it-IT" sz="2000" b="1" smtClean="0">
                <a:solidFill>
                  <a:schemeClr val="tx2">
                    <a:lumMod val="75000"/>
                  </a:schemeClr>
                </a:solidFill>
              </a:rPr>
              <a:t>chi </a:t>
            </a:r>
            <a:r>
              <a:rPr lang="it-IT" sz="2000" b="1" dirty="0" smtClean="0">
                <a:solidFill>
                  <a:schemeClr val="tx2">
                    <a:lumMod val="75000"/>
                  </a:schemeClr>
                </a:solidFill>
              </a:rPr>
              <a:t>non ci sta</a:t>
            </a:r>
          </a:p>
          <a:p>
            <a:r>
              <a:rPr lang="it-IT" sz="2000" b="1" dirty="0" smtClean="0">
                <a:solidFill>
                  <a:schemeClr val="tx2">
                    <a:lumMod val="75000"/>
                  </a:schemeClr>
                </a:solidFill>
              </a:rPr>
              <a:t>Non sappiamo lavorare in gruppo</a:t>
            </a:r>
          </a:p>
          <a:p>
            <a:r>
              <a:rPr lang="it-IT" sz="2000" b="1" dirty="0" smtClean="0">
                <a:solidFill>
                  <a:schemeClr val="tx2">
                    <a:lumMod val="75000"/>
                  </a:schemeClr>
                </a:solidFill>
              </a:rPr>
              <a:t>Cambiano </a:t>
            </a:r>
            <a:r>
              <a:rPr lang="it-IT" sz="2000" b="1" dirty="0">
                <a:solidFill>
                  <a:schemeClr val="tx2">
                    <a:lumMod val="75000"/>
                  </a:schemeClr>
                </a:solidFill>
              </a:rPr>
              <a:t>i </a:t>
            </a:r>
            <a:r>
              <a:rPr lang="it-IT" sz="2000" b="1" dirty="0" smtClean="0">
                <a:solidFill>
                  <a:schemeClr val="tx2">
                    <a:lumMod val="75000"/>
                  </a:schemeClr>
                </a:solidFill>
              </a:rPr>
              <a:t>colleghi… </a:t>
            </a:r>
            <a:r>
              <a:rPr lang="it-IT" sz="2000" b="1" dirty="0">
                <a:solidFill>
                  <a:schemeClr val="tx2">
                    <a:lumMod val="75000"/>
                  </a:schemeClr>
                </a:solidFill>
              </a:rPr>
              <a:t>non si riesce più a portare </a:t>
            </a:r>
            <a:r>
              <a:rPr lang="it-IT" sz="2000" b="1" dirty="0" smtClean="0">
                <a:solidFill>
                  <a:schemeClr val="tx2">
                    <a:lumMod val="75000"/>
                  </a:schemeClr>
                </a:solidFill>
              </a:rPr>
              <a:t>avanti</a:t>
            </a:r>
          </a:p>
          <a:p>
            <a:r>
              <a:rPr lang="it-IT" sz="2000" b="1" dirty="0" smtClean="0">
                <a:solidFill>
                  <a:schemeClr val="tx2">
                    <a:lumMod val="75000"/>
                  </a:schemeClr>
                </a:solidFill>
              </a:rPr>
              <a:t>Cambia il preside, cambia tutto</a:t>
            </a:r>
            <a:endParaRPr lang="it-IT" sz="2000" b="1" dirty="0">
              <a:solidFill>
                <a:schemeClr val="tx2">
                  <a:lumMod val="75000"/>
                </a:schemeClr>
              </a:solidFill>
            </a:endParaRPr>
          </a:p>
          <a:p>
            <a:r>
              <a:rPr lang="it-IT" sz="2000" b="1" dirty="0" smtClean="0">
                <a:solidFill>
                  <a:schemeClr val="tx2">
                    <a:lumMod val="75000"/>
                  </a:schemeClr>
                </a:solidFill>
              </a:rPr>
              <a:t>Ma quale autonomia?  c’è </a:t>
            </a:r>
            <a:r>
              <a:rPr lang="it-IT" sz="2000" b="1" dirty="0">
                <a:solidFill>
                  <a:schemeClr val="tx2">
                    <a:lumMod val="75000"/>
                  </a:schemeClr>
                </a:solidFill>
              </a:rPr>
              <a:t>l’esame di stato, la prova </a:t>
            </a:r>
            <a:r>
              <a:rPr lang="it-IT" sz="2000" b="1" dirty="0" smtClean="0">
                <a:solidFill>
                  <a:schemeClr val="tx2">
                    <a:lumMod val="75000"/>
                  </a:schemeClr>
                </a:solidFill>
              </a:rPr>
              <a:t>nazionale…</a:t>
            </a:r>
            <a:endParaRPr lang="it-IT" sz="2000" b="1" dirty="0">
              <a:solidFill>
                <a:schemeClr val="tx2">
                  <a:lumMod val="75000"/>
                </a:schemeClr>
              </a:solidFill>
            </a:endParaRPr>
          </a:p>
          <a:p>
            <a:r>
              <a:rPr lang="it-IT" sz="2000" b="1" dirty="0" smtClean="0">
                <a:solidFill>
                  <a:schemeClr val="tx2">
                    <a:lumMod val="75000"/>
                  </a:schemeClr>
                </a:solidFill>
              </a:rPr>
              <a:t>……………..</a:t>
            </a:r>
            <a:endParaRPr lang="it-IT" sz="2000" b="1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5" name="Fumetto 3 4"/>
          <p:cNvSpPr/>
          <p:nvPr/>
        </p:nvSpPr>
        <p:spPr>
          <a:xfrm>
            <a:off x="1691680" y="274078"/>
            <a:ext cx="6552728" cy="994682"/>
          </a:xfrm>
          <a:prstGeom prst="wedgeEllipseCallout">
            <a:avLst>
              <a:gd name="adj1" fmla="val 52819"/>
              <a:gd name="adj2" fmla="val 68341"/>
            </a:avLst>
          </a:prstGeom>
          <a:solidFill>
            <a:srgbClr val="F6F5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>
            <a:noAutofit/>
          </a:bodyPr>
          <a:lstStyle/>
          <a:p>
            <a:pPr algn="ctr"/>
            <a:r>
              <a:rPr lang="it-IT" sz="2200" b="1" dirty="0" smtClean="0">
                <a:solidFill>
                  <a:schemeClr val="tx2">
                    <a:lumMod val="75000"/>
                  </a:schemeClr>
                </a:solidFill>
              </a:rPr>
              <a:t>Coordinare il lavoro in scuole superiori </a:t>
            </a:r>
            <a:r>
              <a:rPr lang="it-IT" sz="2200" b="1" dirty="0" smtClean="0">
                <a:solidFill>
                  <a:schemeClr val="tx2">
                    <a:lumMod val="75000"/>
                  </a:schemeClr>
                </a:solidFill>
              </a:rPr>
              <a:t>diverse</a:t>
            </a:r>
            <a:endParaRPr lang="it-IT" sz="2200" b="1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3" name="Fumetto 3 2"/>
          <p:cNvSpPr/>
          <p:nvPr/>
        </p:nvSpPr>
        <p:spPr>
          <a:xfrm>
            <a:off x="1259632" y="4221088"/>
            <a:ext cx="4824536" cy="1152128"/>
          </a:xfrm>
          <a:prstGeom prst="wedgeEllipseCallout">
            <a:avLst>
              <a:gd name="adj1" fmla="val -64912"/>
              <a:gd name="adj2" fmla="val 81111"/>
            </a:avLst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r>
              <a:rPr lang="it-IT" sz="2200" b="1" dirty="0">
                <a:solidFill>
                  <a:schemeClr val="tx2">
                    <a:lumMod val="75000"/>
                  </a:schemeClr>
                </a:solidFill>
              </a:rPr>
              <a:t>Malgrado tutto ciò i progetti sono eccellenti</a:t>
            </a:r>
          </a:p>
        </p:txBody>
      </p:sp>
      <p:sp>
        <p:nvSpPr>
          <p:cNvPr id="6" name="Fumetto 3 5"/>
          <p:cNvSpPr/>
          <p:nvPr/>
        </p:nvSpPr>
        <p:spPr>
          <a:xfrm>
            <a:off x="5148064" y="4653136"/>
            <a:ext cx="3442656" cy="1152128"/>
          </a:xfrm>
          <a:prstGeom prst="wedgeEllipseCallout">
            <a:avLst>
              <a:gd name="adj1" fmla="val 36414"/>
              <a:gd name="adj2" fmla="val 78730"/>
            </a:avLst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r>
              <a:rPr lang="it-IT" sz="2200" b="1" dirty="0">
                <a:solidFill>
                  <a:schemeClr val="tx2">
                    <a:lumMod val="75000"/>
                  </a:schemeClr>
                </a:solidFill>
              </a:rPr>
              <a:t>E li metteremo in atto!</a:t>
            </a:r>
          </a:p>
        </p:txBody>
      </p:sp>
    </p:spTree>
    <p:extLst>
      <p:ext uri="{BB962C8B-B14F-4D97-AF65-F5344CB8AC3E}">
        <p14:creationId xmlns:p14="http://schemas.microsoft.com/office/powerpoint/2010/main" val="19319585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4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4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4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2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 animBg="1"/>
      <p:bldP spid="3" grpId="0" animBg="1"/>
      <p:bldP spid="6" grpId="0" animBg="1"/>
    </p:bldLst>
  </p:timing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48</TotalTime>
  <Words>116</Words>
  <Application>Microsoft Office PowerPoint</Application>
  <PresentationFormat>Presentazione su schermo (4:3)</PresentationFormat>
  <Paragraphs>18</Paragraphs>
  <Slides>3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Titoli diapositive</vt:lpstr>
      </vt:variant>
      <vt:variant>
        <vt:i4>3</vt:i4>
      </vt:variant>
    </vt:vector>
  </HeadingPairs>
  <TitlesOfParts>
    <vt:vector size="4" baseType="lpstr">
      <vt:lpstr>Tema di Office</vt:lpstr>
      <vt:lpstr>Progettazione e certificazione delle competenze trasversali</vt:lpstr>
      <vt:lpstr>Presentazione standard di PowerPoint</vt:lpstr>
      <vt:lpstr>Presentazione standard di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Progettazione e certificazione delle competenze trasversali</dc:title>
  <dc:creator>Maria Vezzoli</dc:creator>
  <cp:lastModifiedBy>Maria</cp:lastModifiedBy>
  <cp:revision>10</cp:revision>
  <dcterms:created xsi:type="dcterms:W3CDTF">2015-04-24T14:54:01Z</dcterms:created>
  <dcterms:modified xsi:type="dcterms:W3CDTF">2015-04-24T16:03:52Z</dcterms:modified>
</cp:coreProperties>
</file>